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  <p:sldMasterId id="2147483712" r:id="rId6"/>
    <p:sldMasterId id="2147483724" r:id="rId7"/>
    <p:sldMasterId id="2147483763" r:id="rId8"/>
    <p:sldMasterId id="2147483775" r:id="rId9"/>
    <p:sldMasterId id="2147483787" r:id="rId10"/>
    <p:sldMasterId id="2147483806" r:id="rId11"/>
  </p:sldMasterIdLst>
  <p:notesMasterIdLst>
    <p:notesMasterId r:id="rId36"/>
  </p:notesMasterIdLst>
  <p:sldIdLst>
    <p:sldId id="3564" r:id="rId12"/>
    <p:sldId id="3552" r:id="rId13"/>
    <p:sldId id="3851" r:id="rId14"/>
    <p:sldId id="3853" r:id="rId15"/>
    <p:sldId id="3849" r:id="rId16"/>
    <p:sldId id="462" r:id="rId17"/>
    <p:sldId id="3842" r:id="rId18"/>
    <p:sldId id="3843" r:id="rId19"/>
    <p:sldId id="484" r:id="rId20"/>
    <p:sldId id="3354" r:id="rId21"/>
    <p:sldId id="3850" r:id="rId22"/>
    <p:sldId id="3837" r:id="rId23"/>
    <p:sldId id="3844" r:id="rId24"/>
    <p:sldId id="3840" r:id="rId25"/>
    <p:sldId id="3852" r:id="rId26"/>
    <p:sldId id="3838" r:id="rId27"/>
    <p:sldId id="3847" r:id="rId28"/>
    <p:sldId id="3846" r:id="rId29"/>
    <p:sldId id="3347" r:id="rId30"/>
    <p:sldId id="3550" r:id="rId31"/>
    <p:sldId id="3848" r:id="rId32"/>
    <p:sldId id="3551" r:id="rId33"/>
    <p:sldId id="3557" r:id="rId34"/>
    <p:sldId id="356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urgin" userId="e543535c-56da-45f9-aa91-6ce19e1f7c24" providerId="ADAL" clId="{72956503-8BE9-41BA-A313-E1FFF26DE200}"/>
    <pc:docChg chg="modSld">
      <pc:chgData name="Patricia Burgin" userId="e543535c-56da-45f9-aa91-6ce19e1f7c24" providerId="ADAL" clId="{72956503-8BE9-41BA-A313-E1FFF26DE200}" dt="2021-02-12T01:22:43.565" v="88" actId="6549"/>
      <pc:docMkLst>
        <pc:docMk/>
      </pc:docMkLst>
      <pc:sldChg chg="modSp mod">
        <pc:chgData name="Patricia Burgin" userId="e543535c-56da-45f9-aa91-6ce19e1f7c24" providerId="ADAL" clId="{72956503-8BE9-41BA-A313-E1FFF26DE200}" dt="2021-02-12T01:22:43.565" v="88" actId="6549"/>
        <pc:sldMkLst>
          <pc:docMk/>
          <pc:sldMk cId="972997921" sldId="3552"/>
        </pc:sldMkLst>
        <pc:spChg chg="mod">
          <ac:chgData name="Patricia Burgin" userId="e543535c-56da-45f9-aa91-6ce19e1f7c24" providerId="ADAL" clId="{72956503-8BE9-41BA-A313-E1FFF26DE200}" dt="2021-02-12T01:22:43.565" v="88" actId="6549"/>
          <ac:spMkLst>
            <pc:docMk/>
            <pc:sldMk cId="972997921" sldId="3552"/>
            <ac:spMk id="10" creationId="{EF65ADD8-1833-4B41-B7E8-4768E490B3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6535-2363-41D3-963D-7A36BA96A77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B3C2-1947-4CD3-8094-482D5BE7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405060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CFF4F-8048-4FEA-97B9-32DEE020E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0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CFF4F-8048-4FEA-97B9-32DEE020E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9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them to pull out their hard copies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them to pull out their hard copies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them to pull out their hard copies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note.</a:t>
            </a:r>
          </a:p>
        </p:txBody>
      </p:sp>
    </p:spTree>
    <p:extLst>
      <p:ext uri="{BB962C8B-B14F-4D97-AF65-F5344CB8AC3E}">
        <p14:creationId xmlns:p14="http://schemas.microsoft.com/office/powerpoint/2010/main" val="792343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we’re in-person, I ask participants to point to someone in the room. Virtually, I ask them to find their name under “participants” and then to “rename” themselves with the name of the person they will check in with in the coming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42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34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#3, tell them about the training we do inside of organizations, CFL https://www.seattlecoach.com/coaching-for-leaders.html, and the even more in-depth training we do with individual coaching leaders https://www.seattlecoach.com/coach-training.html. Let them know that in your follow-up email, you’ll send info about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 whom you’ll interview</a:t>
            </a:r>
          </a:p>
        </p:txBody>
      </p:sp>
    </p:spTree>
    <p:extLst>
      <p:ext uri="{BB962C8B-B14F-4D97-AF65-F5344CB8AC3E}">
        <p14:creationId xmlns:p14="http://schemas.microsoft.com/office/powerpoint/2010/main" val="267923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87750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 whom you’ll interview</a:t>
            </a:r>
          </a:p>
        </p:txBody>
      </p:sp>
    </p:spTree>
    <p:extLst>
      <p:ext uri="{BB962C8B-B14F-4D97-AF65-F5344CB8AC3E}">
        <p14:creationId xmlns:p14="http://schemas.microsoft.com/office/powerpoint/2010/main" val="371367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 whom you’ll interview</a:t>
            </a:r>
          </a:p>
        </p:txBody>
      </p:sp>
    </p:spTree>
    <p:extLst>
      <p:ext uri="{BB962C8B-B14F-4D97-AF65-F5344CB8AC3E}">
        <p14:creationId xmlns:p14="http://schemas.microsoft.com/office/powerpoint/2010/main" val="213815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TED-</a:t>
            </a:r>
            <a:r>
              <a:rPr lang="en-US" dirty="0" err="1"/>
              <a:t>ish</a:t>
            </a:r>
            <a:r>
              <a:rPr lang="en-US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34670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DCB50E9-29B8-40A8-88C5-EE5D340DFB5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for Leaders</a:t>
            </a:r>
          </a:p>
        </p:txBody>
      </p:sp>
    </p:spTree>
    <p:extLst>
      <p:ext uri="{BB962C8B-B14F-4D97-AF65-F5344CB8AC3E}">
        <p14:creationId xmlns:p14="http://schemas.microsoft.com/office/powerpoint/2010/main" val="85971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340214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321252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there is a lot of trust in the bank: Support? Challenge?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CFF4F-8048-4FEA-97B9-32DEE020E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5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365F1-198E-44C3-B876-2800B58E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2" y="0"/>
            <a:ext cx="5919251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4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7" cy="1793104"/>
          </a:xfrm>
          <a:noFill/>
        </p:spPr>
        <p:txBody>
          <a:bodyPr lIns="146304" tIns="91440" rIns="146304" bIns="91440" anchor="b" anchorCtr="0"/>
          <a:lstStyle>
            <a:lvl1pPr>
              <a:defRPr sz="3235" spc="-74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3" y="3198675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1765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2" y="4782288"/>
            <a:ext cx="5378548" cy="368049"/>
          </a:xfrm>
        </p:spPr>
        <p:txBody>
          <a:bodyPr/>
          <a:lstStyle>
            <a:lvl1pPr marL="0" indent="0">
              <a:buNone/>
              <a:defRPr lang="en-US" sz="1324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397238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17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79"/>
            <a:ext cx="11653523" cy="213049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11" indent="0">
              <a:buNone/>
              <a:defRPr/>
            </a:lvl3pPr>
            <a:lvl4pPr marL="448021" indent="0">
              <a:buNone/>
              <a:defRPr/>
            </a:lvl4pPr>
            <a:lvl5pPr marL="6720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68531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26020" y="6063067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8964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0642" y="470067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4" y="-11518"/>
            <a:ext cx="12198848" cy="688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1640" y="472430"/>
            <a:ext cx="1523922" cy="3248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717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636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1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7900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446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9484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4307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98559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3741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7979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1695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8178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829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588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749904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83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7766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6290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4373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3092273"/>
            <a:ext cx="4795873" cy="673454"/>
          </a:xfrm>
        </p:spPr>
        <p:txBody>
          <a:bodyPr wrap="square" anchor="ctr">
            <a:spAutoFit/>
          </a:bodyPr>
          <a:lstStyle>
            <a:lvl1pPr>
              <a:defRPr sz="352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49" y="0"/>
            <a:ext cx="6857651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98836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99369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8785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94553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6698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Layout_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6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610796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233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0219">
                      <a:schemeClr val="tx2"/>
                    </a:gs>
                    <a:gs pos="28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560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763530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36158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6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ef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522451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1088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73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9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1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86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9BDA7-EB4B-4804-AD53-0164D6447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1" y="0"/>
            <a:ext cx="5919250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2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6" cy="1793104"/>
          </a:xfrm>
          <a:noFill/>
        </p:spPr>
        <p:txBody>
          <a:bodyPr lIns="146304" tIns="91440" rIns="146304" bIns="91440" anchor="b" anchorCtr="0"/>
          <a:lstStyle>
            <a:lvl1pPr>
              <a:defRPr sz="4313" spc="-98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198674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353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1" y="4782286"/>
            <a:ext cx="5378548" cy="425495"/>
          </a:xfrm>
        </p:spPr>
        <p:txBody>
          <a:bodyPr/>
          <a:lstStyle>
            <a:lvl1pPr marL="0" indent="0">
              <a:buNone/>
              <a:defRPr lang="en-US" sz="1765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301028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3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3"/>
            <a:ext cx="11653523" cy="1715791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95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18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8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19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1" y="6099191"/>
            <a:ext cx="4482124" cy="3508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34464" rIns="134464" bIns="134464" numCol="1" anchor="t" anchorCtr="0" compatLnSpc="1">
            <a:prstTxWarp prst="textNoShape">
              <a:avLst/>
            </a:prstTxWarp>
            <a:spAutoFit/>
          </a:bodyPr>
          <a:lstStyle/>
          <a:p>
            <a:pPr defTabSz="685443" eaLnBrk="0" hangingPunct="0"/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4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9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59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81" indent="-20659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7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46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19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5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0"/>
            <a:ext cx="11653523" cy="164686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08" indent="0">
              <a:buNone/>
              <a:defRPr/>
            </a:lvl3pPr>
            <a:lvl4pPr marL="336016" indent="0">
              <a:buNone/>
              <a:defRPr/>
            </a:lvl4pPr>
            <a:lvl5pPr marL="50402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59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3585" y="1728540"/>
            <a:ext cx="6276531" cy="1793104"/>
          </a:xfrm>
          <a:noFill/>
        </p:spPr>
        <p:txBody>
          <a:bodyPr lIns="146304" tIns="91440" rIns="146304" bIns="91440" anchor="t" anchorCtr="0"/>
          <a:lstStyle>
            <a:lvl1pPr marL="0" algn="l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66" baseline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71176" y="6251809"/>
            <a:ext cx="1164885" cy="248468"/>
            <a:chOff x="4846638" y="3441700"/>
            <a:chExt cx="5910262" cy="1260475"/>
          </a:xfrm>
        </p:grpSpPr>
        <p:sp>
          <p:nvSpPr>
            <p:cNvPr id="6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</p:grpSp>
    </p:spTree>
    <p:extLst>
      <p:ext uri="{BB962C8B-B14F-4D97-AF65-F5344CB8AC3E}">
        <p14:creationId xmlns:p14="http://schemas.microsoft.com/office/powerpoint/2010/main" val="2547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4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4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66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45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547347"/>
          </a:xfrm>
        </p:spPr>
        <p:txBody>
          <a:bodyPr>
            <a:spAutoFit/>
          </a:bodyPr>
          <a:lstStyle>
            <a:lvl1pPr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0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547347"/>
          </a:xfrm>
        </p:spPr>
        <p:txBody>
          <a:bodyPr>
            <a:spAutoFit/>
          </a:bodyPr>
          <a:lstStyle>
            <a:lvl1pPr>
              <a:defRPr sz="264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3019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259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655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28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07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1438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186357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2" y="3877279"/>
            <a:ext cx="986067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3119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7"/>
            <a:ext cx="11655079" cy="174644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73" indent="0">
              <a:buNone/>
              <a:defRPr/>
            </a:lvl2pPr>
            <a:lvl3pPr marL="336145" indent="0">
              <a:buNone/>
              <a:defRPr/>
            </a:lvl3pPr>
            <a:lvl4pPr marL="504218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054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437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12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6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24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2" y="1197322"/>
            <a:ext cx="11653521" cy="1516697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2725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450203" y="3083654"/>
            <a:ext cx="3236517" cy="690345"/>
            <a:chOff x="4846638" y="3441700"/>
            <a:chExt cx="5910262" cy="1260475"/>
          </a:xfrm>
        </p:grpSpPr>
        <p:sp>
          <p:nvSpPr>
            <p:cNvPr id="7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</p:grpSp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269242" y="6171616"/>
            <a:ext cx="11653521" cy="2964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513" eaLnBrk="0" hangingPunct="0"/>
            <a:r>
              <a:rPr lang="en-US" sz="51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240086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614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24" indent="-20661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38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28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17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304" y="1189178"/>
            <a:ext cx="11653395" cy="154317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505050"/>
                </a:solidFill>
              </a:defRPr>
            </a:lvl2pPr>
            <a:lvl3pPr marL="168063" indent="0">
              <a:buNone/>
              <a:defRPr>
                <a:solidFill>
                  <a:srgbClr val="505050"/>
                </a:solidFill>
              </a:defRPr>
            </a:lvl3pPr>
            <a:lvl4pPr marL="336125" indent="0">
              <a:buNone/>
              <a:defRPr>
                <a:solidFill>
                  <a:srgbClr val="505050"/>
                </a:solidFill>
              </a:defRPr>
            </a:lvl4pPr>
            <a:lvl5pPr marL="504188" indent="0">
              <a:buNone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5"/>
            <a:r>
              <a:rPr lang="en-US"/>
              <a:t>Document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5"/>
            <a:fld id="{1A59820E-5969-4ECB-9019-D735C2082EC2}" type="slidenum">
              <a:rPr lang="en-US" smtClean="0"/>
              <a:pPr defTabSz="68573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13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Title - Primar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735"/>
            <a:r>
              <a:rPr lang="en-US"/>
              <a:t>Document name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35"/>
            <a:fld id="{1A59820E-5969-4ECB-9019-D735C2082EC2}" type="slidenum">
              <a:rPr lang="en-US" smtClean="0"/>
              <a:pPr defTabSz="68573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0306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6809" r="1611" b="19383"/>
          <a:stretch/>
        </p:blipFill>
        <p:spPr bwMode="auto">
          <a:xfrm flipH="1">
            <a:off x="-1" y="4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375"/>
          <a:stretch/>
        </p:blipFill>
        <p:spPr>
          <a:xfrm>
            <a:off x="9764437" y="0"/>
            <a:ext cx="2438400" cy="990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35548" y="3991497"/>
            <a:ext cx="11704320" cy="2036227"/>
          </a:xfrm>
          <a:solidFill>
            <a:schemeClr val="tx2">
              <a:alpha val="85000"/>
            </a:schemeClr>
          </a:solidFill>
        </p:spPr>
        <p:txBody>
          <a:bodyPr lIns="146304" tIns="91440" rIns="146304" bIns="91440" anchor="t" anchorCtr="0"/>
          <a:lstStyle>
            <a:lvl1pPr marL="0" marR="0" indent="0" algn="l" defTabSz="9327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kern="12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Presentation title</a:t>
            </a:r>
            <a:br>
              <a:rPr lang="en-US" dirty="0"/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Subtitle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799E-DB7E-476C-ACAA-36A6E1AB6A27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1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5"/>
            <a:ext cx="11655079" cy="1746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69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F58-43EB-49B2-9DAD-4D8EB5857A7E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6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BB-34D0-4C9D-BF47-1486A1CF690C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5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2A0F-AEF2-4348-9D84-610358CBA6E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8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FEC-8CB5-43A9-8C69-69ECFC97C24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84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FA6-3CC8-4397-9B46-8A9EA7606B5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1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71-FE08-47F6-A818-7A24D1158BF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018-BB22-4319-9982-074834FFCDA8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71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E050-9DC6-4BD7-98EF-10DC4D379D3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7645"/>
            <a:ext cx="5378548" cy="1610697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206" b="0">
                <a:latin typeface="+mn-lt"/>
              </a:defRPr>
            </a:lvl1pPr>
            <a:lvl2pPr marL="187915" indent="0">
              <a:buFont typeface="Wingdings" panose="05000000000000000000" pitchFamily="2" charset="2"/>
              <a:buNone/>
              <a:defRPr sz="1765" b="0"/>
            </a:lvl2pPr>
            <a:lvl3pPr marL="331476" indent="0">
              <a:buFont typeface="Wingdings" panose="05000000000000000000" pitchFamily="2" charset="2"/>
              <a:buNone/>
              <a:tabLst/>
              <a:defRPr sz="1618" b="0"/>
            </a:lvl3pPr>
            <a:lvl4pPr marL="479706" indent="0">
              <a:buFont typeface="Wingdings" panose="05000000000000000000" pitchFamily="2" charset="2"/>
              <a:buNone/>
              <a:defRPr sz="1618" b="0"/>
            </a:lvl4pPr>
            <a:lvl5pPr marL="627938" indent="0">
              <a:buFont typeface="Wingdings" panose="05000000000000000000" pitchFamily="2" charset="2"/>
              <a:buNone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187915" indent="0">
              <a:buFont typeface="Arial" panose="020B0604020202020204" pitchFamily="34" charset="0"/>
              <a:buNone/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331476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79706" indent="0">
              <a:buFont typeface="Arial" panose="020B0604020202020204" pitchFamily="34" charset="0"/>
              <a:buNone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27938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378163" marR="0" lvl="0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378163" marR="0" lvl="1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378163" marR="0" lvl="2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378163" marR="0" lvl="3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378163" marR="0" lvl="4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799E-DB7E-476C-ACAA-36A6E1AB6A27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621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1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F58-43EB-49B2-9DAD-4D8EB5857A7E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10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BB-34D0-4C9D-BF47-1486A1CF690C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18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2A0F-AEF2-4348-9D84-610358CBA6E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3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FEC-8CB5-43A9-8C69-69ECFC97C24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36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FA6-3CC8-4397-9B46-8A9EA7606B5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10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71-FE08-47F6-A818-7A24D1158BF9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41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018-BB22-4319-9982-074834FFCDA8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1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7645"/>
            <a:ext cx="5378548" cy="1610697"/>
          </a:xfrm>
        </p:spPr>
        <p:txBody>
          <a:bodyPr wrap="square">
            <a:spAutoFit/>
          </a:bodyPr>
          <a:lstStyle>
            <a:lvl1pPr marL="170407" indent="-170407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206" b="0">
                <a:latin typeface="+mn-lt"/>
              </a:defRPr>
            </a:lvl1pPr>
            <a:lvl2pPr marL="313969" indent="-126054">
              <a:buFont typeface="Wingdings" panose="05000000000000000000" pitchFamily="2" charset="2"/>
              <a:buChar char=""/>
              <a:defRPr sz="1765" b="0"/>
            </a:lvl2pPr>
            <a:lvl3pPr marL="470370" indent="-138893">
              <a:buFont typeface="Wingdings" panose="05000000000000000000" pitchFamily="2" charset="2"/>
              <a:buChar char=""/>
              <a:tabLst/>
              <a:defRPr sz="1618" b="0"/>
            </a:lvl3pPr>
            <a:lvl4pPr marL="609263" indent="-129557">
              <a:buFont typeface="Wingdings" panose="05000000000000000000" pitchFamily="2" charset="2"/>
              <a:buChar char=""/>
              <a:defRPr sz="1618" b="0"/>
            </a:lvl4pPr>
            <a:lvl5pPr marL="752825" indent="-124888">
              <a:buFont typeface="Wingdings" panose="05000000000000000000" pitchFamily="2" charset="2"/>
              <a:buChar char=""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40024" indent="-252109"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3585" indent="-252109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31815" indent="-252109"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80046" indent="-252109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70407" marR="0" lvl="0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170407" marR="0" lvl="1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170407" marR="0" lvl="2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170407" marR="0" lvl="3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70407" marR="0" lvl="4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E050-9DC6-4BD7-98EF-10DC4D379D3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9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8000-C2A1-B94B-BDC9-985CA27E0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0C872-2C93-9F46-BC3A-FEB69BDDF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C2BFE-665C-824C-B226-FD298F0E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6989A-C2BA-BA42-A8F4-ABAE6A3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80AD-32F3-C044-90EA-D46034A7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6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1707-7B41-814F-ACC9-A4ED9600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A438-D091-7644-9C96-8C9A3284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11A5-CA4A-BE44-8959-C80861D1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2362-F128-8648-8886-9C283DCB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9123-35F9-5242-B346-1B9C0087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8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F779-E387-7749-B937-67E7C259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A3B5-38C5-6643-BD18-F49B9F501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B730-952E-EE4F-B89B-465BE2B5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DAA3-409A-EA4C-9FCE-9AB3FAB6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8415-59D3-F541-8A94-4A958DC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4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A599-E464-9A4F-ADA8-40368304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677F2-07C6-1A40-BE88-0D2A8CFFC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2839-2525-7446-AEC7-CDE92192E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5BBE0-C67F-B544-BF50-F5BA4312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36D4-9E5F-4B46-9B79-4F1A80C4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3D17-62E5-6440-9F5E-17B1F4C7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3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104B-4FE5-F74D-89F5-0AF8159D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9438B-4327-E742-8722-AB25D74E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8B06D-5BCD-5E45-BDCE-1B9805895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123D6-3D43-0B42-A30B-5D6A82A69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3F99B-5A6F-6C4C-8F4B-16B9617AA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CEB65-36F9-934E-AF71-1C40C1C2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52E15-0ABE-6C41-B5A5-FD60A82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3F233-58EC-0946-828A-780411D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9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8B85-8CB4-0C4A-BA5B-E43451A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3D036-2C8B-2D43-A85E-E4D798B0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F982B-8396-464B-B5DA-5AF57BFC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16EE5-24C3-4C48-A577-5DF0C3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4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F3B05-2E4F-4042-84D6-BA69A890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3C3C1-7F9F-0447-98F1-F735BDEA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38CF-6F64-1C43-90E3-BD3FE9F8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7DD7-6077-8E45-B0BB-208893DE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7B84-0628-CA49-A1A8-B4582047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B2B7D-5621-014E-B754-AED28A41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937A7-47FC-7D45-BC62-45487F23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A2723-6E3E-F24E-AEEB-D620FDA9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F5043-9CF4-1A48-AB70-20556369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2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3090-0482-4C46-8E7D-2583D1DC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BF8AF-A019-EE4E-A0E7-71BC9AAFE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2817E-576F-BB4A-A1C1-A36931D1B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38581-880C-9F4F-B724-4F86B53F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F7148-518D-CF44-A720-7DDC4EDD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53ED2-5BF5-3C43-BAD4-6360CDCF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E5D3-73D5-CF43-9D0B-D4445E7E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7F02F-04D3-B144-996D-275DB439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4E49-4AAB-CE47-AAA8-8C2EE896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E513-B5A4-C743-8F9F-B3E2E8EF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BED3-E680-1C43-89BF-34E41FDE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6DA70-C4E0-DB4E-B59E-DEED209FB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F67F-BEEE-4E4E-925F-8C40A0C4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2AF6A-D492-3F4B-9E0C-BBB0CE3C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FBC0-6128-1F48-9902-4E5BE18C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87D62-C6E1-0A42-B082-8A712AA8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9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3C4B-1B2F-4957-B4D9-DCB546259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714BF-BE43-4060-82C5-CEEA69D1B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4A95-7617-4CE1-B603-7F9576A6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E2CE-8692-4153-B43A-27FD7D4B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F2774-E6C2-4E3A-B14B-1415B098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6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81CE-32C1-4BD5-854C-70B50520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0B7B-2865-4CDB-AE7A-981BFED1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FDA5-3819-42A1-B14F-B565F5B6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2026D-AED6-4106-831A-4208DE21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EBC0-B134-451C-9D9D-49E225AB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CBB2-635E-43C3-816E-936A1AEA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9C12D-39D9-41B5-A19D-130CAE7C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DF8D-A5D8-4ED3-A98A-10BBB64A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1D2F-CEE1-4796-8D94-C4BB10C7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69AC-8645-4F89-8B76-04A85D26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3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2FEA-883A-4761-B0A7-270E5A8F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0204-4105-47DB-A098-F20896B75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C00ED-8FFC-4930-AFA6-7B0D45CF0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C102A-22C4-42A8-A874-C262E1B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EE969-869D-41A0-BA0C-F3FC628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0ED06-2A11-4BD3-A038-F552A5F9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8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6B62-AEF5-49F2-A985-B0F0E2AB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07BB-10A1-4063-B378-37058C1A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CE068-38A6-44BA-8FFE-6731C6472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C4761-78F1-4847-B07A-9D0679D20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52D22-33EB-456E-AD3B-3ABD9B362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4A638-1B42-4272-980F-C74B0CCC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9FD6B-4C47-429A-816F-C3AF4F87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0E2D1-408D-445F-B8F4-161F4CB8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6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1A75-3433-4F71-8C6E-A6609737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B2772-6AB7-46AB-AE75-DDFBFC0E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B2246-EB87-4CEC-A561-5868540E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28D4-1555-4A3C-A22F-E438D9B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7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6E7FD-4EA7-44C4-BDE4-43C7F894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3D74-84D0-4A77-9280-738E9F7D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0CE7-4B1D-47E4-B12A-8348986C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7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8555-071C-4F97-8036-35AC8E6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89F8-684F-41F6-BAAF-C599840E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44900-2B61-47CA-AC7F-9FE913556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E6E21-DAC8-4EA8-AD3F-C6A0D247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72196-BB2D-429D-A631-8570391C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CF9F1-4BBB-4F12-A445-D9ADE5CD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7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5" cy="62132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5344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7115-3BB8-4386-8007-3EF852AD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B719A-64D6-40AD-AF90-CA7C06B1F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EC3E1-DD7F-438C-A3FE-D511A0975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D0F97-7D16-45CC-8029-1F1FB881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D4239-71BE-46F5-AC3A-D18229BB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DF4-DB61-4CB7-86C1-72E11B62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0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EAD8-C037-4A8C-8D28-F092CA2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DE64D-19E8-4F66-ADA8-A02705F2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531F-2AAE-4871-A60E-6D68C712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80881-11FD-4C4D-97DD-9338E5F7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CA05-C708-4D09-9258-AA67868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E0698-C712-43B5-B650-562AB2A2F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3C944-8353-4876-ADE9-E006198F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9C6D-5A8C-44CB-849A-A4C0415B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2009-CF00-4BDA-81E3-408323C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6F5E-52CC-4B16-8B7C-63104CC7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365F1-198E-44C3-B876-2800B58E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1" y="0"/>
            <a:ext cx="5919250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2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6" cy="1793104"/>
          </a:xfrm>
          <a:noFill/>
        </p:spPr>
        <p:txBody>
          <a:bodyPr lIns="146304" tIns="91440" rIns="146304" bIns="91440" anchor="b" anchorCtr="0"/>
          <a:lstStyle>
            <a:lvl1pPr>
              <a:defRPr sz="4313" spc="-98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198674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353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1" y="4782286"/>
            <a:ext cx="5378548" cy="425495"/>
          </a:xfrm>
        </p:spPr>
        <p:txBody>
          <a:bodyPr/>
          <a:lstStyle>
            <a:lvl1pPr marL="0" indent="0">
              <a:buNone/>
              <a:defRPr lang="en-US" sz="1765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8602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5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8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9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2084187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5294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653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3071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863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127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85025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84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17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9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0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image" Target="../media/image9.png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174644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81" y="3012391"/>
            <a:ext cx="6858623" cy="8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68073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4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36145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5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0421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72290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40362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750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6000">
              <a:schemeClr val="accent1">
                <a:lumMod val="89000"/>
              </a:schemeClr>
            </a:gs>
            <a:gs pos="74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8C79-C35E-4164-A72E-357EB0B66122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8C79-C35E-4164-A72E-357EB0B66122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9F058-2C1D-5640-A774-D2659BBA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02993-6277-E24B-B4F3-F616B358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431B5-623B-0849-A9D8-1620F0E5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F8B9-CB63-6A4E-AA4E-23032E067E7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AC63F-93DB-ED4B-8018-0749AFE9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F69A-DBB2-EA46-A796-72DE35A6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45A52-8B96-4D54-8C75-A54A0689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8226D-8C81-4DB7-AB51-7876B234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5797-BDA1-4516-94AE-99EBC7472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16DE-BE1F-4525-8A2D-5EEBCD4E045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285A-E709-4DC2-A084-3F8DCF0E1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C524-575C-4188-9BAC-83D0C53B0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3139">
                <a:schemeClr val="tx2"/>
              </a:gs>
              <a:gs pos="45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jpg"/><Relationship Id="rId5" Type="http://schemas.openxmlformats.org/officeDocument/2006/relationships/hyperlink" Target="http://www.seattlecoach.com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Relationship Id="rId4" Type="http://schemas.openxmlformats.org/officeDocument/2006/relationships/hyperlink" Target="http://www.seattlecoach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Relationship Id="rId4" Type="http://schemas.openxmlformats.org/officeDocument/2006/relationships/hyperlink" Target="http://www.seattlecoach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1.png"/><Relationship Id="rId4" Type="http://schemas.openxmlformats.org/officeDocument/2006/relationships/hyperlink" Target="http://www.seattlecoach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1.png"/><Relationship Id="rId4" Type="http://schemas.openxmlformats.org/officeDocument/2006/relationships/hyperlink" Target="http://www.seattlecoach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2.png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3.gif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www.pattyonamazon.com/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btGRvP3ILg&amp;sns=em" TargetMode="Externa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www.seattlecoach.com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www.seattlecoach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jpg"/><Relationship Id="rId5" Type="http://schemas.openxmlformats.org/officeDocument/2006/relationships/hyperlink" Target="http://www.seattlecoach.com/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60D8A-4958-4C1F-8595-B804C4CDF6DE}"/>
              </a:ext>
            </a:extLst>
          </p:cNvPr>
          <p:cNvSpPr txBox="1"/>
          <p:nvPr/>
        </p:nvSpPr>
        <p:spPr>
          <a:xfrm>
            <a:off x="170632" y="781519"/>
            <a:ext cx="11393536" cy="583544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Whenever I have the chance to teach one of these, here’s what I have in my mind and heart:</a:t>
            </a:r>
          </a:p>
          <a:p>
            <a:endParaRPr lang="en-US" sz="20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 want to welcome people warmly and let them see my enthusiasm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 want to give them a clear overview of where we’re headed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 want to (briefly) tell then story of how and why coaching has become</a:t>
            </a:r>
          </a:p>
          <a:p>
            <a:pPr lvl="1"/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*  Important to me</a:t>
            </a:r>
          </a:p>
          <a:p>
            <a:pPr lvl="1"/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*  Important to leader effectiveness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Then I want to invite them to talk with me and each other about their experience of being coached: What worked?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Then I want to explain, illustrate and apply the Core Four Play Card (“How”)—asking them to note a potential area of growth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(Then a break)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Then I want to explain, illustrate and apply the Explore-Experiment Play Card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And then do a 7-8 minute demo with a volunteer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Following the demo, I will ask them to again note a potential area of growth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Then I want to explain, illustrate and apply the Coaching Leader’s Arena—asking them for a final time to note a potential area of growth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And finally, to choose an experiment and an accountability partner from the workshop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4AA76-B6B5-4E34-8A59-CA8F24666E7F}"/>
              </a:ext>
            </a:extLst>
          </p:cNvPr>
          <p:cNvSpPr txBox="1"/>
          <p:nvPr/>
        </p:nvSpPr>
        <p:spPr>
          <a:xfrm>
            <a:off x="258962" y="286092"/>
            <a:ext cx="1056850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SeattleCoaches in Supervision, part 1  . . .</a:t>
            </a:r>
          </a:p>
        </p:txBody>
      </p:sp>
    </p:spTree>
    <p:extLst>
      <p:ext uri="{BB962C8B-B14F-4D97-AF65-F5344CB8AC3E}">
        <p14:creationId xmlns:p14="http://schemas.microsoft.com/office/powerpoint/2010/main" val="36929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862B11F-487B-47BD-A70C-89B3CA1E6B2B}"/>
              </a:ext>
            </a:extLst>
          </p:cNvPr>
          <p:cNvSpPr txBox="1">
            <a:spLocks/>
          </p:cNvSpPr>
          <p:nvPr/>
        </p:nvSpPr>
        <p:spPr>
          <a:xfrm>
            <a:off x="538430" y="1239803"/>
            <a:ext cx="10700016" cy="136121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In your experience of being coached </a:t>
            </a:r>
            <a:r>
              <a:rPr lang="en-US" sz="3600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growing up</a:t>
            </a:r>
            <a:endParaRPr kumimoji="0" lang="en-US" sz="36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				(in sports, musically, </a:t>
            </a:r>
            <a:r>
              <a:rPr lang="en-US" sz="2800" i="1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by a parent or relative </a:t>
            </a: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. . . )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3E05E-5C00-4C1A-9238-85393BD42F37}"/>
              </a:ext>
            </a:extLst>
          </p:cNvPr>
          <p:cNvSpPr/>
          <p:nvPr/>
        </p:nvSpPr>
        <p:spPr>
          <a:xfrm>
            <a:off x="442486" y="2601013"/>
            <a:ext cx="113070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was it about your relationship with your “coach” that worked for you? It might have been in a single, memorable conversation.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spc="-75" dirty="0">
                <a:ln w="3175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feedback work in the relationship?</a:t>
            </a: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BD0FE-2FEA-4B86-998F-079CF1A38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7E56A8FC-69F5-4FA2-BB70-9FC4E3FA120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6F4C7A1-8F1E-4AD8-8BFC-0E2A6EB43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3A8308-2361-4E05-AC25-79EAB33A9A15}"/>
              </a:ext>
            </a:extLst>
          </p:cNvPr>
          <p:cNvSpPr txBox="1">
            <a:spLocks/>
          </p:cNvSpPr>
          <p:nvPr/>
        </p:nvSpPr>
        <p:spPr>
          <a:xfrm>
            <a:off x="242045" y="115866"/>
            <a:ext cx="10700016" cy="78170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By small groups for a few minutes . . .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9572" y="2011868"/>
            <a:ext cx="6503988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By breakouts/triads: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Each person tell a sixty-second story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Everyone else listens for what seems important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5DB26-765D-4FEA-BB18-F7324245A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3" y="1879127"/>
            <a:ext cx="4587086" cy="27522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862B11F-487B-47BD-A70C-89B3CA1E6B2B}"/>
              </a:ext>
            </a:extLst>
          </p:cNvPr>
          <p:cNvSpPr txBox="1">
            <a:spLocks/>
          </p:cNvSpPr>
          <p:nvPr/>
        </p:nvSpPr>
        <p:spPr>
          <a:xfrm>
            <a:off x="308428" y="140450"/>
            <a:ext cx="10700016" cy="136121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In your experience of being coached </a:t>
            </a:r>
          </a:p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				(in sports, musically, as a kid, as a </a:t>
            </a:r>
            <a:r>
              <a:rPr kumimoji="0" lang="en-US" sz="2800" i="1" u="none" strike="noStrike" kern="1200" cap="none" spc="-75" normalizeH="0" baseline="0" noProof="0" dirty="0" err="1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professiona</a:t>
            </a:r>
            <a:r>
              <a:rPr lang="en-US" sz="2800" i="1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l </a:t>
            </a: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. . . )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BD0FE-2FEA-4B86-998F-079CF1A3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7E56A8FC-69F5-4FA2-BB70-9FC4E3FA120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6F4C7A1-8F1E-4AD8-8BFC-0E2A6EB43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2AFBE-2E95-4BB1-A98C-01BDEDF7D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0" t="21945" r="17037" b="12824"/>
          <a:stretch/>
        </p:blipFill>
        <p:spPr>
          <a:xfrm>
            <a:off x="1247817" y="128890"/>
            <a:ext cx="10031471" cy="6519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9433A-4C50-4DFB-A35A-4CB37D46FC0A}"/>
              </a:ext>
            </a:extLst>
          </p:cNvPr>
          <p:cNvSpPr txBox="1"/>
          <p:nvPr/>
        </p:nvSpPr>
        <p:spPr>
          <a:xfrm>
            <a:off x="3908172" y="2659559"/>
            <a:ext cx="50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A Five Minute Break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05AB7-0038-4D8A-8295-7623756C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6FF2E4-7032-411A-91DE-CECFB9F33471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2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FB7E8-E0A7-48B4-84BF-99F8BA10D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6" t="21759" r="13087" b="8982"/>
          <a:stretch/>
        </p:blipFill>
        <p:spPr>
          <a:xfrm>
            <a:off x="871036" y="193675"/>
            <a:ext cx="10449928" cy="6470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7417C-2F5B-47AC-9BCA-6E4C125C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928" y="114821"/>
            <a:ext cx="1083523" cy="11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9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9433A-4C50-4DFB-A35A-4CB37D46FC0A}"/>
              </a:ext>
            </a:extLst>
          </p:cNvPr>
          <p:cNvSpPr txBox="1"/>
          <p:nvPr/>
        </p:nvSpPr>
        <p:spPr>
          <a:xfrm>
            <a:off x="3786930" y="2098071"/>
            <a:ext cx="4618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An 8 Minute 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05AB7-0038-4D8A-8295-7623756C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6FF2E4-7032-411A-91DE-CECFB9F33471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6357E-DA30-42B9-81CF-10FF0E5D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4" y="27137"/>
            <a:ext cx="10693311" cy="6803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4CC9DC-C829-4899-A4B6-4BF28A8BF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804" y="214256"/>
            <a:ext cx="1415484" cy="14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CC9DC-C829-4899-A4B6-4BF28A8BF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804" y="214256"/>
            <a:ext cx="1415484" cy="149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EFE60-EB34-414C-9340-944C0EED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6B9C8A-1D04-4784-A543-CF6E8CA98C85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2DBC3-A877-4900-AF0A-1A870D5E4FF4}"/>
              </a:ext>
            </a:extLst>
          </p:cNvPr>
          <p:cNvPicPr/>
          <p:nvPr/>
        </p:nvPicPr>
        <p:blipFill rotWithShape="1">
          <a:blip r:embed="rId5"/>
          <a:srcRect l="18236" t="16051" r="48702" b="19614"/>
          <a:stretch/>
        </p:blipFill>
        <p:spPr bwMode="auto">
          <a:xfrm>
            <a:off x="2507456" y="763431"/>
            <a:ext cx="7336632" cy="5593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9CA34-CA40-4F9B-BB51-D11000AA7497}"/>
              </a:ext>
            </a:extLst>
          </p:cNvPr>
          <p:cNvSpPr txBox="1"/>
          <p:nvPr/>
        </p:nvSpPr>
        <p:spPr>
          <a:xfrm>
            <a:off x="224969" y="178657"/>
            <a:ext cx="83748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Calibri"/>
                <a:cs typeface="+mn-cs"/>
              </a:rPr>
              <a:t>The Gold Line: Your Company’s Coaching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4472C4">
                    <a:lumMod val="75000"/>
                  </a:srgbClr>
                </a:solidFill>
                <a:ea typeface="Calibri"/>
              </a:rPr>
              <a:t>(if you’re lucky)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ea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8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CC9DC-C829-4899-A4B6-4BF28A8BF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804" y="214256"/>
            <a:ext cx="1415484" cy="149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EFE60-EB34-414C-9340-944C0EED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6B9C8A-1D04-4784-A543-CF6E8CA98C85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2DBC3-A877-4900-AF0A-1A870D5E4FF4}"/>
              </a:ext>
            </a:extLst>
          </p:cNvPr>
          <p:cNvPicPr/>
          <p:nvPr/>
        </p:nvPicPr>
        <p:blipFill rotWithShape="1">
          <a:blip r:embed="rId5"/>
          <a:srcRect l="18236" t="16051" r="48702" b="19614"/>
          <a:stretch/>
        </p:blipFill>
        <p:spPr bwMode="auto">
          <a:xfrm>
            <a:off x="2507456" y="763431"/>
            <a:ext cx="7336632" cy="5593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9CA34-CA40-4F9B-BB51-D11000AA7497}"/>
              </a:ext>
            </a:extLst>
          </p:cNvPr>
          <p:cNvSpPr txBox="1"/>
          <p:nvPr/>
        </p:nvSpPr>
        <p:spPr>
          <a:xfrm>
            <a:off x="224969" y="178657"/>
            <a:ext cx="7267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Calibri"/>
                <a:cs typeface="+mn-cs"/>
              </a:rPr>
              <a:t>The Blue Line: Your Coaching Presence</a:t>
            </a:r>
          </a:p>
          <a:p>
            <a:pPr>
              <a:defRPr/>
            </a:pPr>
            <a:r>
              <a:rPr lang="en-US" sz="2000" dirty="0">
                <a:solidFill>
                  <a:srgbClr val="4472C4">
                    <a:lumMod val="75000"/>
                  </a:srgbClr>
                </a:solidFill>
                <a:ea typeface="Calibri"/>
              </a:rPr>
              <a:t>(even when you’re giving direction)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ea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ea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7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F9731FE4-515B-4B7D-B61A-3B0FBD0F5161}"/>
              </a:ext>
            </a:extLst>
          </p:cNvPr>
          <p:cNvSpPr txBox="1">
            <a:spLocks/>
          </p:cNvSpPr>
          <p:nvPr/>
        </p:nvSpPr>
        <p:spPr>
          <a:xfrm>
            <a:off x="3512758" y="6521828"/>
            <a:ext cx="5224713" cy="2345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18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MA, Master Certified Coach. SeattleCoach LLC.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A0297-4426-4217-9D48-33253E2E193A}"/>
              </a:ext>
            </a:extLst>
          </p:cNvPr>
          <p:cNvSpPr txBox="1"/>
          <p:nvPr/>
        </p:nvSpPr>
        <p:spPr>
          <a:xfrm>
            <a:off x="6554137" y="1079277"/>
            <a:ext cx="4508419" cy="367985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quadrant do you think tends to be your “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default”leadership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quadrant?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something you’d like to get better at?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 10% shift)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Where, when and with whom could you experiment in the coming week?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8D7">
                  <a:lumMod val="75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E535FA-403D-4F26-A0FC-2C55E1BD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2800"/>
            <a:ext cx="12192000" cy="615200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7D62EAEE-01F3-4F65-8C73-5EDFB69BA14D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2A143D8-89CC-41EE-91C2-0A9E39997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256FBA-D248-4BCF-B208-0B6BCF53C2B0}"/>
              </a:ext>
            </a:extLst>
          </p:cNvPr>
          <p:cNvPicPr/>
          <p:nvPr/>
        </p:nvPicPr>
        <p:blipFill rotWithShape="1">
          <a:blip r:embed="rId6"/>
          <a:srcRect l="18236" t="16051" r="48702" b="19614"/>
          <a:stretch/>
        </p:blipFill>
        <p:spPr bwMode="auto">
          <a:xfrm>
            <a:off x="738143" y="885481"/>
            <a:ext cx="5262167" cy="451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C7FA23-C62E-4C2B-B43B-B984639E6863}"/>
              </a:ext>
            </a:extLst>
          </p:cNvPr>
          <p:cNvSpPr txBox="1"/>
          <p:nvPr/>
        </p:nvSpPr>
        <p:spPr>
          <a:xfrm>
            <a:off x="325370" y="101650"/>
            <a:ext cx="408955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Breakouts/Triads</a:t>
            </a:r>
          </a:p>
        </p:txBody>
      </p:sp>
    </p:spTree>
    <p:extLst>
      <p:ext uri="{BB962C8B-B14F-4D97-AF65-F5344CB8AC3E}">
        <p14:creationId xmlns:p14="http://schemas.microsoft.com/office/powerpoint/2010/main" val="20788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69578" y="125283"/>
            <a:ext cx="1056850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SeattleCoaches in Supervision, part 2 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5ADD8-1833-4B41-B7E8-4768E490B37A}"/>
              </a:ext>
            </a:extLst>
          </p:cNvPr>
          <p:cNvSpPr txBox="1"/>
          <p:nvPr/>
        </p:nvSpPr>
        <p:spPr>
          <a:xfrm>
            <a:off x="222521" y="862183"/>
            <a:ext cx="11030769" cy="4990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are the best practices I like to include for maximum impact of this two-hour workshop: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the goals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a key sponsor to introduce you and to endorse the workshop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and practice your personal “One Coach’s Story” (3-4 minutes)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pre-work email, ask participants to print hard copies of the three Play Cards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table coaches to join you to help with breakout conversations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 demo after you introduce the first two Play Cards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someone to be your coachee (in case no one volunteers)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 tho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rough overview of the Coaching Leader’s Arena, inviting members of the audience to find a next step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near the close sure you help people to identify both a next step and an accountability partner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up within a day or two with additional coaching and 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72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56D02-C5CA-AC42-859A-AB9D55DB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3469"/>
            <a:ext cx="12192000" cy="6152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10F5893-07C6-4913-94E0-234AFFA89516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18B61-69A0-4EB6-BF60-8026E33E110F}"/>
              </a:ext>
            </a:extLst>
          </p:cNvPr>
          <p:cNvSpPr txBox="1"/>
          <p:nvPr/>
        </p:nvSpPr>
        <p:spPr>
          <a:xfrm>
            <a:off x="121453" y="845137"/>
            <a:ext cx="11851472" cy="361329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Steps?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What have you noted these past two hours as potential experiments as a coaching leader?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32D0D-0B06-4994-AF24-5C0D6AE98BBB}"/>
              </a:ext>
            </a:extLst>
          </p:cNvPr>
          <p:cNvSpPr txBox="1"/>
          <p:nvPr/>
        </p:nvSpPr>
        <p:spPr>
          <a:xfrm>
            <a:off x="1717525" y="4628384"/>
            <a:ext cx="8659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Take one minute of silence to review your personal nominees—and to select one.</a:t>
            </a:r>
          </a:p>
        </p:txBody>
      </p:sp>
    </p:spTree>
    <p:extLst>
      <p:ext uri="{BB962C8B-B14F-4D97-AF65-F5344CB8AC3E}">
        <p14:creationId xmlns:p14="http://schemas.microsoft.com/office/powerpoint/2010/main" val="7021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56D02-C5CA-AC42-859A-AB9D55DB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3469"/>
            <a:ext cx="12192000" cy="6152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10F5893-07C6-4913-94E0-234AFFA89516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18B61-69A0-4EB6-BF60-8026E33E110F}"/>
              </a:ext>
            </a:extLst>
          </p:cNvPr>
          <p:cNvSpPr txBox="1"/>
          <p:nvPr/>
        </p:nvSpPr>
        <p:spPr>
          <a:xfrm>
            <a:off x="491452" y="1101989"/>
            <a:ext cx="6904316" cy="327474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Index fingers up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(Who will know about your experiment?)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56C12-B395-40DC-808C-D4FC21BA06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11"/>
          <a:stretch/>
        </p:blipFill>
        <p:spPr>
          <a:xfrm rot="5400000">
            <a:off x="6889513" y="1599523"/>
            <a:ext cx="4276868" cy="29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56D02-C5CA-AC42-859A-AB9D55DB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3469"/>
            <a:ext cx="12192000" cy="6152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10F5893-07C6-4913-94E0-234AFFA89516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pic>
        <p:nvPicPr>
          <p:cNvPr id="7" name="Picture 2" descr="Image result for im watching you gif cartoon">
            <a:extLst>
              <a:ext uri="{FF2B5EF4-FFF2-40B4-BE49-F238E27FC236}">
                <a16:creationId xmlns:a16="http://schemas.microsoft.com/office/drawing/2014/main" id="{6F2EC4C9-99ED-465B-94A3-50549B6C4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88" y="106026"/>
            <a:ext cx="4478868" cy="59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56D02-C5CA-AC42-859A-AB9D55DB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3469"/>
            <a:ext cx="12192000" cy="6152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10F5893-07C6-4913-94E0-234AFFA89516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08977-D311-422A-9589-11B0CEE141C9}"/>
              </a:ext>
            </a:extLst>
          </p:cNvPr>
          <p:cNvSpPr txBox="1"/>
          <p:nvPr/>
        </p:nvSpPr>
        <p:spPr>
          <a:xfrm>
            <a:off x="925373" y="299433"/>
            <a:ext cx="760691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in with that person you pointed to  in the coming week.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this “brief book about a big deal”	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www.pattyonamazon.com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 to come about coach training opportunities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DDAFCE0-05BD-41E0-B0F9-CC2A6E1B7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38" y="1926380"/>
            <a:ext cx="2492784" cy="3244739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14207E8-3672-4C07-8BEF-C10833BA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3101023"/>
            <a:ext cx="1307307" cy="2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C0496C-0980-4979-9F77-2F481FC1A604}"/>
              </a:ext>
            </a:extLst>
          </p:cNvPr>
          <p:cNvSpPr txBox="1"/>
          <p:nvPr/>
        </p:nvSpPr>
        <p:spPr>
          <a:xfrm>
            <a:off x="2323399" y="1084109"/>
            <a:ext cx="754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SeattleCoach Toast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B3EA70B-A289-4876-8364-1FAE2E9B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5336387-830B-4DC8-AC0F-641AAD5472D5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" name="Picture 50" descr="A close up of a sign&#10;&#10;Description automatically generated">
            <a:extLst>
              <a:ext uri="{FF2B5EF4-FFF2-40B4-BE49-F238E27FC236}">
                <a16:creationId xmlns:a16="http://schemas.microsoft.com/office/drawing/2014/main" id="{B1AB96FA-2384-4179-87AB-1FAD26607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940A7-C236-4794-8115-53B34EFB5C65}"/>
              </a:ext>
            </a:extLst>
          </p:cNvPr>
          <p:cNvSpPr txBox="1"/>
          <p:nvPr/>
        </p:nvSpPr>
        <p:spPr>
          <a:xfrm>
            <a:off x="1408063" y="2476613"/>
            <a:ext cx="10142547" cy="232679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journey without being changed is to be a nomad.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change without journeying is to be a chameleon.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journey and be transformed by the journey is to be a pilgrim.”</a:t>
            </a:r>
          </a:p>
          <a:p>
            <a:endParaRPr lang="en-US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-Mark </a:t>
            </a:r>
            <a:r>
              <a:rPr lang="en-US" sz="20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770832" y="2234116"/>
            <a:ext cx="8650336" cy="193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we’re headed</a:t>
            </a: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770832" y="2234116"/>
            <a:ext cx="8650336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_________ think?</a:t>
            </a:r>
          </a:p>
        </p:txBody>
      </p:sp>
    </p:spTree>
    <p:extLst>
      <p:ext uri="{BB962C8B-B14F-4D97-AF65-F5344CB8AC3E}">
        <p14:creationId xmlns:p14="http://schemas.microsoft.com/office/powerpoint/2010/main" val="34646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3436246" y="2323873"/>
            <a:ext cx="5319508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Coach’s Story</a:t>
            </a:r>
          </a:p>
        </p:txBody>
      </p:sp>
    </p:spTree>
    <p:extLst>
      <p:ext uri="{BB962C8B-B14F-4D97-AF65-F5344CB8AC3E}">
        <p14:creationId xmlns:p14="http://schemas.microsoft.com/office/powerpoint/2010/main" val="30265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</p:cNvPr>
          <p:cNvPicPr/>
          <p:nvPr/>
        </p:nvPicPr>
        <p:blipFill rotWithShape="1">
          <a:blip r:embed="rId4"/>
          <a:srcRect t="15030" b="14830"/>
          <a:stretch/>
        </p:blipFill>
        <p:spPr bwMode="auto">
          <a:xfrm>
            <a:off x="1524000" y="275771"/>
            <a:ext cx="9144000" cy="596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98500-8E65-46A7-A73B-8731D1C28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423EDAB-CC9B-4359-8CF4-CB102303E2B5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A7149F8-8C56-4C83-AF5F-39B0FFAE7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495081" y="1308902"/>
            <a:ext cx="10097668" cy="454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notice in the skier’s process towards “safe enough”?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4000" i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hear in the energy of the coach in the background?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E31C1-D170-4CFD-AF4C-3225E8FAD7BC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355356" y="1262637"/>
            <a:ext cx="9472109" cy="433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two big potential coaching errors:</a:t>
            </a:r>
            <a:endParaRPr lang="en-US" sz="4000" i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40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overuse your tendency to </a:t>
            </a:r>
            <a:r>
              <a:rPr lang="en-US" sz="4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</a:t>
            </a:r>
            <a:endParaRPr lang="en-US" sz="4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overuse your tendency to </a:t>
            </a:r>
            <a:r>
              <a:rPr lang="en-US" sz="4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comfort and support</a:t>
            </a:r>
            <a:endParaRPr lang="en-US" sz="4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662" y="2842024"/>
            <a:ext cx="764647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5DB26-765D-4FEA-BB18-F7324245A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11" y="1369540"/>
            <a:ext cx="8021623" cy="48129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862B11F-487B-47BD-A70C-89B3CA1E6B2B}"/>
              </a:ext>
            </a:extLst>
          </p:cNvPr>
          <p:cNvSpPr txBox="1">
            <a:spLocks/>
          </p:cNvSpPr>
          <p:nvPr/>
        </p:nvSpPr>
        <p:spPr>
          <a:xfrm>
            <a:off x="264476" y="8330"/>
            <a:ext cx="9443881" cy="136121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What’s going on here? </a:t>
            </a:r>
          </a:p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kumimoji="0" lang="en-US" sz="28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(You probably just made up a story)</a:t>
            </a:r>
            <a:endParaRPr kumimoji="0" lang="en-US" sz="4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0AA71-807F-4692-BCC3-FD5901C83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33D339D-9EBA-4823-A4A9-112567F1D05A}"/>
              </a:ext>
            </a:extLst>
          </p:cNvPr>
          <p:cNvSpPr txBox="1">
            <a:spLocks/>
          </p:cNvSpPr>
          <p:nvPr/>
        </p:nvSpPr>
        <p:spPr>
          <a:xfrm>
            <a:off x="3369227" y="6464875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456F23A-11E7-493F-902B-8B21B3358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-50083_MCB_Internal_Light_Template">
  <a:themeElements>
    <a:clrScheme name="MCB Internal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D83B01"/>
      </a:accent2>
      <a:accent3>
        <a:srgbClr val="002050"/>
      </a:accent3>
      <a:accent4>
        <a:srgbClr val="00BCF2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B_Internal_Template_16x9 [Read-Only]" id="{9BCA91C6-63E7-45D3-B813-F2E4DBB39924}" vid="{9D153920-9ACD-46F7-9403-1DEBF89ECA9D}"/>
    </a:ext>
  </a:extLst>
</a:theme>
</file>

<file path=ppt/theme/theme2.xml><?xml version="1.0" encoding="utf-8"?>
<a:theme xmlns:a="http://schemas.openxmlformats.org/drawingml/2006/main" name="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.potx" id="{50925BB5-04CA-4699-B9ED-78C1A99A0155}" vid="{D62B1C77-5DA5-45D9-A355-F51A8F93A3A1}"/>
    </a:ext>
  </a:extLst>
</a:theme>
</file>

<file path=ppt/theme/theme3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833C0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6-50083_MCB_Internal_Light_Template">
  <a:themeElements>
    <a:clrScheme name="MCB Internal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D83B01"/>
      </a:accent2>
      <a:accent3>
        <a:srgbClr val="002050"/>
      </a:accent3>
      <a:accent4>
        <a:srgbClr val="00BCF2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B_Internal_Template_16x9 [Read-Only]" id="{9BCA91C6-63E7-45D3-B813-F2E4DBB39924}" vid="{9D153920-9ACD-46F7-9403-1DEBF89ECA9D}"/>
    </a:ext>
  </a:extLst>
</a:theme>
</file>

<file path=ppt/theme/theme8.xml><?xml version="1.0" encoding="utf-8"?>
<a:theme xmlns:a="http://schemas.openxmlformats.org/drawingml/2006/main" name="One Marketing White Template 16x9">
  <a:themeElements>
    <a:clrScheme name="Custom 13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B4009E"/>
      </a:accent1>
      <a:accent2>
        <a:srgbClr val="DC3C00"/>
      </a:accent2>
      <a:accent3>
        <a:srgbClr val="68217A"/>
      </a:accent3>
      <a:accent4>
        <a:srgbClr val="737373"/>
      </a:accent4>
      <a:accent5>
        <a:srgbClr val="442359"/>
      </a:accent5>
      <a:accent6>
        <a:srgbClr val="4668C5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ingGroup_ExtendedLeadershipMeeting_05282014v2" id="{EC35E4C7-0743-4487-9D96-88750FDF3C98}" vid="{08825255-1B1E-4971-9BF7-295F7C6D6BB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3FFD9AF7E754E98F220C650E96454" ma:contentTypeVersion="13" ma:contentTypeDescription="Create a new document." ma:contentTypeScope="" ma:versionID="198a66f4b2b92d1e76f364f7837eb4ef">
  <xsd:schema xmlns:xsd="http://www.w3.org/2001/XMLSchema" xmlns:xs="http://www.w3.org/2001/XMLSchema" xmlns:p="http://schemas.microsoft.com/office/2006/metadata/properties" xmlns:ns3="e996e987-007f-468a-9b36-9dc7b7ebeb86" xmlns:ns4="f879a998-165e-4f82-8081-444a1b500105" targetNamespace="http://schemas.microsoft.com/office/2006/metadata/properties" ma:root="true" ma:fieldsID="a127bad1b175c4650069e497d82c8fa2" ns3:_="" ns4:_="">
    <xsd:import namespace="e996e987-007f-468a-9b36-9dc7b7ebeb86"/>
    <xsd:import namespace="f879a998-165e-4f82-8081-444a1b5001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6e987-007f-468a-9b36-9dc7b7ebe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9a998-165e-4f82-8081-444a1b5001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75620E-09BF-4177-AACB-84A5A8DC7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6e987-007f-468a-9b36-9dc7b7ebeb86"/>
    <ds:schemaRef ds:uri="f879a998-165e-4f82-8081-444a1b5001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3CBD20-44C8-4CDA-ABD3-D65CA243B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225D1-B7D4-4A86-9BA7-7AFF5BC4236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996e987-007f-468a-9b36-9dc7b7ebeb86"/>
    <ds:schemaRef ds:uri="http://purl.org/dc/dcmitype/"/>
    <ds:schemaRef ds:uri="http://schemas.openxmlformats.org/package/2006/metadata/core-properties"/>
    <ds:schemaRef ds:uri="f879a998-165e-4f82-8081-444a1b50010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27612</TotalTime>
  <Words>1258</Words>
  <Application>Microsoft Office PowerPoint</Application>
  <PresentationFormat>Widescreen</PresentationFormat>
  <Paragraphs>129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Segoe UI Semilight</vt:lpstr>
      <vt:lpstr>Wingdings</vt:lpstr>
      <vt:lpstr>6-50083_MCB_Internal_Light_Template</vt:lpstr>
      <vt:lpstr>WHITE TEMPLATE</vt:lpstr>
      <vt:lpstr>3_Office Theme</vt:lpstr>
      <vt:lpstr>8_Office Theme</vt:lpstr>
      <vt:lpstr>1_Office Theme</vt:lpstr>
      <vt:lpstr>2_Office Theme</vt:lpstr>
      <vt:lpstr>1_6-50083_MCB_Internal_Light_Template</vt:lpstr>
      <vt:lpstr>One Marketing White Template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Burgin</dc:creator>
  <cp:lastModifiedBy>Patricia Burgin</cp:lastModifiedBy>
  <cp:revision>31</cp:revision>
  <dcterms:created xsi:type="dcterms:W3CDTF">2019-05-05T18:14:16Z</dcterms:created>
  <dcterms:modified xsi:type="dcterms:W3CDTF">2021-02-12T17:28:52Z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0x010100EC33FFD9AF7E754E98F220C650E96454</vt:lpwstr>
  </property>
</Properties>
</file>